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6858000" cx="12192000"/>
  <p:notesSz cx="6858000" cy="9144000"/>
  <p:embeddedFontLst>
    <p:embeddedFont>
      <p:font typeface="Lora"/>
      <p:regular r:id="rId15"/>
      <p:bold r:id="rId16"/>
      <p:italic r:id="rId17"/>
      <p:boldItalic r:id="rId18"/>
    </p:embeddedFont>
    <p:embeddedFont>
      <p:font typeface="Quattrocento Sans"/>
      <p:regular r:id="rId19"/>
      <p:bold r:id="rId20"/>
      <p:italic r:id="rId21"/>
      <p:boldItalic r:id="rId22"/>
    </p:embeddedFont>
    <p:embeddedFont>
      <p:font typeface="Roboto Light"/>
      <p:regular r:id="rId23"/>
      <p:bold r:id="rId24"/>
      <p:italic r:id="rId25"/>
      <p:boldItalic r:id="rId2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27" roundtripDataSignature="AMtx7mhYZhrr/YpMWPFuS6GuIinw0Zve0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QuattrocentoSans-bold.fntdata"/><Relationship Id="rId22" Type="http://schemas.openxmlformats.org/officeDocument/2006/relationships/font" Target="fonts/QuattrocentoSans-boldItalic.fntdata"/><Relationship Id="rId21" Type="http://schemas.openxmlformats.org/officeDocument/2006/relationships/font" Target="fonts/QuattrocentoSans-italic.fntdata"/><Relationship Id="rId24" Type="http://schemas.openxmlformats.org/officeDocument/2006/relationships/font" Target="fonts/RobotoLight-bold.fntdata"/><Relationship Id="rId23" Type="http://schemas.openxmlformats.org/officeDocument/2006/relationships/font" Target="fonts/RobotoLight-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Light-boldItalic.fntdata"/><Relationship Id="rId25" Type="http://schemas.openxmlformats.org/officeDocument/2006/relationships/font" Target="fonts/RobotoLight-italic.fntdata"/><Relationship Id="rId27" Type="http://customschemas.google.com/relationships/presentationmetadata" Target="meta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font" Target="fonts/Lora-regular.fntdata"/><Relationship Id="rId14" Type="http://schemas.openxmlformats.org/officeDocument/2006/relationships/slide" Target="slides/slide9.xml"/><Relationship Id="rId17" Type="http://schemas.openxmlformats.org/officeDocument/2006/relationships/font" Target="fonts/Lora-italic.fntdata"/><Relationship Id="rId16" Type="http://schemas.openxmlformats.org/officeDocument/2006/relationships/font" Target="fonts/Lora-bold.fntdata"/><Relationship Id="rId19" Type="http://schemas.openxmlformats.org/officeDocument/2006/relationships/font" Target="fonts/QuattrocentoSans-regular.fntdata"/><Relationship Id="rId18" Type="http://schemas.openxmlformats.org/officeDocument/2006/relationships/font" Target="fonts/Lora-boldItalic.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4" name="Google Shape;124;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1" name="Shape 131"/>
        <p:cNvGrpSpPr/>
        <p:nvPr/>
      </p:nvGrpSpPr>
      <p:grpSpPr>
        <a:xfrm>
          <a:off x="0" y="0"/>
          <a:ext cx="0" cy="0"/>
          <a:chOff x="0" y="0"/>
          <a:chExt cx="0" cy="0"/>
        </a:xfrm>
      </p:grpSpPr>
      <p:sp>
        <p:nvSpPr>
          <p:cNvPr id="132" name="Google Shape;132;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3" name="Google Shape;133;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2" name="Google Shape;14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3" name="Google Shape;153;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2" name="Google Shape;162;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0" name="Shape 170"/>
        <p:cNvGrpSpPr/>
        <p:nvPr/>
      </p:nvGrpSpPr>
      <p:grpSpPr>
        <a:xfrm>
          <a:off x="0" y="0"/>
          <a:ext cx="0" cy="0"/>
          <a:chOff x="0" y="0"/>
          <a:chExt cx="0" cy="0"/>
        </a:xfrm>
      </p:grpSpPr>
      <p:sp>
        <p:nvSpPr>
          <p:cNvPr id="171" name="Google Shape;171;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2" name="Google Shape;172;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0" name="Shape 180"/>
        <p:cNvGrpSpPr/>
        <p:nvPr/>
      </p:nvGrpSpPr>
      <p:grpSpPr>
        <a:xfrm>
          <a:off x="0" y="0"/>
          <a:ext cx="0" cy="0"/>
          <a:chOff x="0" y="0"/>
          <a:chExt cx="0" cy="0"/>
        </a:xfrm>
      </p:grpSpPr>
      <p:sp>
        <p:nvSpPr>
          <p:cNvPr id="181" name="Google Shape;181;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2" name="Google Shape;18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20"/>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0"/>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20"/>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21"/>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21"/>
          <p:cNvSpPr/>
          <p:nvPr>
            <p:ph idx="2" type="pic"/>
          </p:nvPr>
        </p:nvSpPr>
        <p:spPr>
          <a:xfrm>
            <a:off x="5183188" y="987425"/>
            <a:ext cx="6172200" cy="4873625"/>
          </a:xfrm>
          <a:prstGeom prst="rect">
            <a:avLst/>
          </a:prstGeom>
          <a:noFill/>
          <a:ln>
            <a:noFill/>
          </a:ln>
        </p:spPr>
      </p:sp>
      <p:sp>
        <p:nvSpPr>
          <p:cNvPr id="88" name="Google Shape;88;p21"/>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2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2"/>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23"/>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23"/>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12"/>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1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2"/>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26" name="Shape 26"/>
        <p:cNvGrpSpPr/>
        <p:nvPr/>
      </p:nvGrpSpPr>
      <p:grpSpPr>
        <a:xfrm>
          <a:off x="0" y="0"/>
          <a:ext cx="0" cy="0"/>
          <a:chOff x="0" y="0"/>
          <a:chExt cx="0" cy="0"/>
        </a:xfrm>
      </p:grpSpPr>
      <p:pic>
        <p:nvPicPr>
          <p:cNvPr id="27" name="Google Shape;27;p13"/>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8" name="Google Shape;28;p13"/>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9" name="Google Shape;29;p1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0" name="Google Shape;30;p1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1" name="Google Shape;31;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3" name="Google Shape;33;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4" name="Shape 34"/>
        <p:cNvGrpSpPr/>
        <p:nvPr/>
      </p:nvGrpSpPr>
      <p:grpSpPr>
        <a:xfrm>
          <a:off x="0" y="0"/>
          <a:ext cx="0" cy="0"/>
          <a:chOff x="0" y="0"/>
          <a:chExt cx="0" cy="0"/>
        </a:xfrm>
      </p:grpSpPr>
      <p:sp>
        <p:nvSpPr>
          <p:cNvPr id="35" name="Google Shape;35;p14"/>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6" name="Google Shape;36;p14"/>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7" name="Google Shape;37;p14"/>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8" name="Google Shape;38;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0" name="Google Shape;40;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41" name="Shape 41"/>
        <p:cNvGrpSpPr/>
        <p:nvPr/>
      </p:nvGrpSpPr>
      <p:grpSpPr>
        <a:xfrm>
          <a:off x="0" y="0"/>
          <a:ext cx="0" cy="0"/>
          <a:chOff x="0" y="0"/>
          <a:chExt cx="0" cy="0"/>
        </a:xfrm>
      </p:grpSpPr>
      <p:sp>
        <p:nvSpPr>
          <p:cNvPr id="42" name="Google Shape;42;p15"/>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1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16"/>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16"/>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6"/>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17"/>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1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17"/>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17"/>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1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18"/>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18"/>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18"/>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18"/>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18"/>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19"/>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0"/>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5.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6.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187158"/>
            <a:ext cx="10882577" cy="1754326"/>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MSc</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chemeClr val="dk1"/>
                </a:solidFill>
                <a:latin typeface="Roboto Light"/>
                <a:ea typeface="Roboto Light"/>
                <a:cs typeface="Roboto Light"/>
                <a:sym typeface="Roboto Light"/>
              </a:rPr>
              <a:t>Application of IT- Basics and Advance Excel</a:t>
            </a:r>
            <a:r>
              <a:rPr b="0" i="0" lang="en-US" sz="1800" u="none" cap="none" strike="noStrike">
                <a:solidFill>
                  <a:srgbClr val="262626"/>
                </a:solidFill>
                <a:latin typeface="Roboto Light"/>
                <a:ea typeface="Roboto Light"/>
                <a:cs typeface="Roboto Light"/>
                <a:sym typeface="Roboto Light"/>
              </a:rPr>
              <a:t> </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a:t>
            </a:r>
            <a:r>
              <a:rPr b="0" i="0" lang="en-US" sz="1800" u="none" cap="none" strike="noStrike">
                <a:solidFill>
                  <a:srgbClr val="262626"/>
                </a:solidFill>
                <a:latin typeface="Roboto Light"/>
                <a:ea typeface="Roboto Light"/>
                <a:cs typeface="Roboto Light"/>
                <a:sym typeface="Roboto Light"/>
              </a:rPr>
              <a:t>Unit 2 Chapter 3</a:t>
            </a:r>
            <a:endParaRPr b="0" i="0" sz="1800" u="none" cap="none" strike="noStrike">
              <a:solidFill>
                <a:srgbClr val="262626"/>
              </a:solidFill>
              <a:latin typeface="Roboto Light"/>
              <a:ea typeface="Roboto Light"/>
              <a:cs typeface="Roboto Light"/>
              <a:sym typeface="Roboto Light"/>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 Error Trapping</a:t>
            </a:r>
            <a:endParaRPr b="0" i="0" sz="1800" u="none" cap="none" strike="noStrike">
              <a:solidFill>
                <a:srgbClr val="262626"/>
              </a:solidFill>
              <a:latin typeface="Roboto Light"/>
              <a:ea typeface="Roboto Light"/>
              <a:cs typeface="Roboto Light"/>
              <a:sym typeface="Roboto Light"/>
            </a:endParaRPr>
          </a:p>
        </p:txBody>
      </p:sp>
      <p:sp>
        <p:nvSpPr>
          <p:cNvPr id="111" name="Google Shape;111;p1"/>
          <p:cNvSpPr txBox="1"/>
          <p:nvPr/>
        </p:nvSpPr>
        <p:spPr>
          <a:xfrm>
            <a:off x="669601" y="3599717"/>
            <a:ext cx="10882577" cy="400110"/>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sz="2000" u="sng">
              <a:solidFill>
                <a:schemeClr val="dk1"/>
              </a:solidFill>
              <a:latin typeface="Roboto Light"/>
              <a:ea typeface="Roboto Light"/>
              <a:cs typeface="Roboto Light"/>
              <a:sym typeface="Roboto Light"/>
            </a:endParaRPr>
          </a:p>
        </p:txBody>
      </p:sp>
      <p:sp>
        <p:nvSpPr>
          <p:cNvPr id="112" name="Google Shape;112;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8" name="Google Shape;118;p2"/>
          <p:cNvSpPr txBox="1"/>
          <p:nvPr>
            <p:ph type="title"/>
          </p:nvPr>
        </p:nvSpPr>
        <p:spPr>
          <a:xfrm flipH="1">
            <a:off x="838198" y="681039"/>
            <a:ext cx="8003286"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Error Handling </a:t>
            </a:r>
            <a:endParaRPr b="1" i="1" sz="4400">
              <a:latin typeface="Quattrocento Sans"/>
              <a:ea typeface="Quattrocento Sans"/>
              <a:cs typeface="Quattrocento Sans"/>
              <a:sym typeface="Quattrocento Sans"/>
            </a:endParaRPr>
          </a:p>
        </p:txBody>
      </p:sp>
      <p:sp>
        <p:nvSpPr>
          <p:cNvPr descr="Image result for vectors" id="119" name="Google Shape;119;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21" name="Google Shape;121;p2"/>
          <p:cNvSpPr txBox="1"/>
          <p:nvPr/>
        </p:nvSpPr>
        <p:spPr>
          <a:xfrm>
            <a:off x="585627" y="1359490"/>
            <a:ext cx="11463805" cy="5863144"/>
          </a:xfrm>
          <a:prstGeom prst="rect">
            <a:avLst/>
          </a:prstGeom>
          <a:noFill/>
          <a:ln>
            <a:noFill/>
          </a:ln>
        </p:spPr>
        <p:txBody>
          <a:bodyPr anchorCtr="0" anchor="t" bIns="45700" lIns="91425" spcFirstLastPara="1" rIns="91425" wrap="square" tIns="45700">
            <a:spAutoFit/>
          </a:bodyPr>
          <a:lstStyle/>
          <a:p>
            <a:pPr indent="-285750" lvl="0" marL="298450" marR="5080" rtl="0" algn="just">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No matter how thorough you are when writing code, errors can and will happen.</a:t>
            </a:r>
            <a:endParaRPr/>
          </a:p>
          <a:p>
            <a:pPr indent="-285750" lvl="0" marL="298450" marR="5080" rtl="0" algn="just">
              <a:spcBef>
                <a:spcPts val="183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There are steps that developers can take to help reduce unwanted errors and this is considered just as important as the actual process of the procedure.</a:t>
            </a:r>
            <a:endParaRPr/>
          </a:p>
          <a:p>
            <a:pPr indent="-285750" lvl="0" marL="298450" marR="5080" rtl="0" algn="just">
              <a:spcBef>
                <a:spcPts val="183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Before understanding and applying error-handling routines, planning to avoid errors should be undertaken.</a:t>
            </a:r>
            <a:endParaRPr/>
          </a:p>
          <a:p>
            <a:pPr indent="-342900" lvl="1" marL="812800" marR="5080" rtl="0" algn="just">
              <a:spcBef>
                <a:spcPts val="1830"/>
              </a:spcBef>
              <a:spcAft>
                <a:spcPts val="0"/>
              </a:spcAft>
              <a:buClr>
                <a:schemeClr val="dk1"/>
              </a:buClr>
              <a:buSzPts val="2000"/>
              <a:buFont typeface="Arial"/>
              <a:buChar char="•"/>
            </a:pPr>
            <a:r>
              <a:rPr b="0" i="1" lang="en-US" sz="2000" u="none" cap="none" strike="noStrike">
                <a:solidFill>
                  <a:schemeClr val="dk1"/>
                </a:solidFill>
                <a:latin typeface="Quattrocento Sans"/>
                <a:ea typeface="Quattrocento Sans"/>
                <a:cs typeface="Quattrocento Sans"/>
                <a:sym typeface="Quattrocento Sans"/>
              </a:rPr>
              <a:t>Design the procedure’s process electronically or on paper – flow chart and paper test.</a:t>
            </a:r>
            <a:endParaRPr/>
          </a:p>
          <a:p>
            <a:pPr indent="-342900" lvl="1" marL="812800" marR="5080" rtl="0" algn="just">
              <a:spcBef>
                <a:spcPts val="1830"/>
              </a:spcBef>
              <a:spcAft>
                <a:spcPts val="0"/>
              </a:spcAft>
              <a:buClr>
                <a:schemeClr val="dk1"/>
              </a:buClr>
              <a:buSzPts val="2000"/>
              <a:buFont typeface="Arial"/>
              <a:buChar char="•"/>
            </a:pPr>
            <a:r>
              <a:rPr b="0" i="1" lang="en-US" sz="2000" u="none" cap="none" strike="noStrike">
                <a:solidFill>
                  <a:schemeClr val="dk1"/>
                </a:solidFill>
                <a:latin typeface="Quattrocento Sans"/>
                <a:ea typeface="Quattrocento Sans"/>
                <a:cs typeface="Quattrocento Sans"/>
                <a:sym typeface="Quattrocento Sans"/>
              </a:rPr>
              <a:t>Using the Option Explicit statement – declaring your variables officially.</a:t>
            </a:r>
            <a:endParaRPr/>
          </a:p>
          <a:p>
            <a:pPr indent="-342900" lvl="1" marL="812800" marR="5080" rtl="0" algn="just">
              <a:spcBef>
                <a:spcPts val="1830"/>
              </a:spcBef>
              <a:spcAft>
                <a:spcPts val="0"/>
              </a:spcAft>
              <a:buClr>
                <a:schemeClr val="dk1"/>
              </a:buClr>
              <a:buSzPts val="2000"/>
              <a:buFont typeface="Arial"/>
              <a:buChar char="•"/>
            </a:pPr>
            <a:r>
              <a:rPr b="0" i="1" lang="en-US" sz="2000" u="none" cap="none" strike="noStrike">
                <a:solidFill>
                  <a:schemeClr val="dk1"/>
                </a:solidFill>
                <a:latin typeface="Quattrocento Sans"/>
                <a:ea typeface="Quattrocento Sans"/>
                <a:cs typeface="Quattrocento Sans"/>
                <a:sym typeface="Quattrocento Sans"/>
              </a:rPr>
              <a:t>Creating smaller portions of code – snippets to be called and re-used</a:t>
            </a:r>
            <a:endParaRPr/>
          </a:p>
          <a:p>
            <a:pPr indent="-342900" lvl="1" marL="812800" marR="5080" rtl="0" algn="just">
              <a:spcBef>
                <a:spcPts val="1830"/>
              </a:spcBef>
              <a:spcAft>
                <a:spcPts val="0"/>
              </a:spcAft>
              <a:buClr>
                <a:schemeClr val="dk1"/>
              </a:buClr>
              <a:buSzPts val="2000"/>
              <a:buFont typeface="Arial"/>
              <a:buChar char="•"/>
            </a:pPr>
            <a:r>
              <a:rPr b="0" i="1" lang="en-US" sz="2000" u="none" cap="none" strike="noStrike">
                <a:solidFill>
                  <a:schemeClr val="dk1"/>
                </a:solidFill>
                <a:latin typeface="Quattrocento Sans"/>
                <a:ea typeface="Quattrocento Sans"/>
                <a:cs typeface="Quattrocento Sans"/>
                <a:sym typeface="Quattrocento Sans"/>
              </a:rPr>
              <a:t>Syntax checking – user defined commands and functions.</a:t>
            </a:r>
            <a:endParaRPr/>
          </a:p>
          <a:p>
            <a:pPr indent="-342900" lvl="1" marL="812800" marR="5080" rtl="0" algn="just">
              <a:spcBef>
                <a:spcPts val="1830"/>
              </a:spcBef>
              <a:spcAft>
                <a:spcPts val="0"/>
              </a:spcAft>
              <a:buClr>
                <a:schemeClr val="dk1"/>
              </a:buClr>
              <a:buSzPts val="2000"/>
              <a:buFont typeface="Arial"/>
              <a:buChar char="•"/>
            </a:pPr>
            <a:r>
              <a:rPr b="0" i="1" lang="en-US" sz="2000" u="none" cap="none" strike="noStrike">
                <a:solidFill>
                  <a:schemeClr val="dk1"/>
                </a:solidFill>
                <a:latin typeface="Quattrocento Sans"/>
                <a:ea typeface="Quattrocento Sans"/>
                <a:cs typeface="Quattrocento Sans"/>
                <a:sym typeface="Quattrocento Sans"/>
              </a:rPr>
              <a:t>Comments – remarking your code at various points.</a:t>
            </a:r>
            <a:endParaRPr/>
          </a:p>
          <a:p>
            <a:pPr indent="-342900" lvl="1" marL="812800" marR="5080" rtl="0" algn="just">
              <a:spcBef>
                <a:spcPts val="1830"/>
              </a:spcBef>
              <a:spcAft>
                <a:spcPts val="0"/>
              </a:spcAft>
              <a:buClr>
                <a:schemeClr val="dk1"/>
              </a:buClr>
              <a:buSzPts val="2000"/>
              <a:buFont typeface="Arial"/>
              <a:buChar char="•"/>
            </a:pPr>
            <a:r>
              <a:rPr b="0" i="1" lang="en-US" sz="2000" u="none" cap="none" strike="noStrike">
                <a:solidFill>
                  <a:schemeClr val="dk1"/>
                </a:solidFill>
                <a:latin typeface="Quattrocento Sans"/>
                <a:ea typeface="Quattrocento Sans"/>
                <a:cs typeface="Quattrocento Sans"/>
                <a:sym typeface="Quattrocento Sans"/>
              </a:rPr>
              <a:t>Testing application – functional and usability.</a:t>
            </a:r>
            <a:endParaRPr/>
          </a:p>
          <a:p>
            <a:pPr indent="-215900" lvl="1" marL="812800" marR="5080" rtl="0" algn="just">
              <a:spcBef>
                <a:spcPts val="1830"/>
              </a:spcBef>
              <a:spcAft>
                <a:spcPts val="0"/>
              </a:spcAft>
              <a:buClr>
                <a:schemeClr val="dk1"/>
              </a:buClr>
              <a:buSzPts val="2000"/>
              <a:buFont typeface="Arial"/>
              <a:buNone/>
            </a:pPr>
            <a:r>
              <a:t/>
            </a:r>
            <a:endParaRPr b="0" i="1" sz="2000" u="none" cap="none" strike="noStrike">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7" name="Google Shape;127;p3"/>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Types of Errors</a:t>
            </a:r>
            <a:endParaRPr b="1" i="1" sz="4400">
              <a:latin typeface="Quattrocento Sans"/>
              <a:ea typeface="Quattrocento Sans"/>
              <a:cs typeface="Quattrocento Sans"/>
              <a:sym typeface="Quattrocento Sans"/>
            </a:endParaRPr>
          </a:p>
        </p:txBody>
      </p:sp>
      <p:sp>
        <p:nvSpPr>
          <p:cNvPr id="128" name="Google Shape;128;p3"/>
          <p:cNvSpPr txBox="1"/>
          <p:nvPr>
            <p:ph idx="1" type="body"/>
          </p:nvPr>
        </p:nvSpPr>
        <p:spPr>
          <a:xfrm>
            <a:off x="838201" y="1422213"/>
            <a:ext cx="5918200" cy="4754750"/>
          </a:xfrm>
          <a:prstGeom prst="rect">
            <a:avLst/>
          </a:prstGeom>
          <a:noFill/>
          <a:ln>
            <a:noFill/>
          </a:ln>
        </p:spPr>
        <p:txBody>
          <a:bodyPr anchorCtr="0" anchor="t" bIns="45700" lIns="91425" spcFirstLastPara="1" rIns="91425" wrap="square" tIns="45700">
            <a:normAutofit/>
          </a:bodyPr>
          <a:lstStyle/>
          <a:p>
            <a:pPr indent="-457200" lvl="0" marL="469900" rtl="0" algn="l">
              <a:lnSpc>
                <a:spcPct val="100000"/>
              </a:lnSpc>
              <a:spcBef>
                <a:spcPts val="0"/>
              </a:spcBef>
              <a:spcAft>
                <a:spcPts val="0"/>
              </a:spcAft>
              <a:buClr>
                <a:schemeClr val="dk1"/>
              </a:buClr>
              <a:buSzPts val="2400"/>
              <a:buFont typeface="Calibri"/>
              <a:buAutoNum type="arabicPeriod"/>
            </a:pPr>
            <a:r>
              <a:rPr b="1" lang="en-US" sz="2400">
                <a:solidFill>
                  <a:schemeClr val="dk1"/>
                </a:solidFill>
                <a:latin typeface="Quattrocento Sans"/>
                <a:ea typeface="Quattrocento Sans"/>
                <a:cs typeface="Quattrocento Sans"/>
                <a:sym typeface="Quattrocento Sans"/>
              </a:rPr>
              <a:t>Syntax Errors:</a:t>
            </a:r>
            <a:endParaRPr/>
          </a:p>
          <a:p>
            <a:pPr indent="-342900" lvl="0" marL="355600" rtl="0" algn="l">
              <a:lnSpc>
                <a:spcPct val="100000"/>
              </a:lnSpc>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While writing VBA code you need to follow a particular Syntax and when you skip it or don’t write it in the way it should be you can face SYNTAX error (also called Language error). It’s like typos that you do while writing your codes.</a:t>
            </a:r>
            <a:endParaRPr/>
          </a:p>
          <a:p>
            <a:pPr indent="-342900" lvl="0" marL="355600" rtl="0" algn="l">
              <a:lnSpc>
                <a:spcPct val="100000"/>
              </a:lnSpc>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Well, VBA helps you by pointing out these errors by showing an error message. You just need to make sure you have “Auto Syntax Check” activated in your VB editor.</a:t>
            </a:r>
            <a:endParaRPr sz="1800">
              <a:solidFill>
                <a:schemeClr val="dk1"/>
              </a:solidFill>
              <a:latin typeface="Quattrocento Sans"/>
              <a:ea typeface="Quattrocento Sans"/>
              <a:cs typeface="Quattrocento Sans"/>
              <a:sym typeface="Quattrocento Sans"/>
            </a:endParaRPr>
          </a:p>
          <a:p>
            <a:pPr indent="-342900" lvl="0" marL="355600" rtl="0" algn="l">
              <a:lnSpc>
                <a:spcPct val="100000"/>
              </a:lnSpc>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Go to the Tool ➤ Options and make sure to tick the “Auto Syntax Check”. With this, whenever you make a SYNTAX error, VBA will show an error message.</a:t>
            </a:r>
            <a:endParaRPr sz="1800">
              <a:solidFill>
                <a:schemeClr val="dk1"/>
              </a:solidFill>
              <a:latin typeface="Quattrocento Sans"/>
              <a:ea typeface="Quattrocento Sans"/>
              <a:cs typeface="Quattrocento Sans"/>
              <a:sym typeface="Quattrocento Sans"/>
            </a:endParaRPr>
          </a:p>
        </p:txBody>
      </p:sp>
      <p:sp>
        <p:nvSpPr>
          <p:cNvPr descr="Image result for vectors" id="129" name="Google Shape;129;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descr="https://cdn-amgoo.nitrocdn.com/qJvQlgGQEOwNXyhUqNwiAWOQgCDvoMdJ/assets/static/optimized/rev-af2f333/wp-content/uploads/2020/12/03-syntax-error.png" id="130" name="Google Shape;130;p3"/>
          <p:cNvPicPr preferRelativeResize="0"/>
          <p:nvPr/>
        </p:nvPicPr>
        <p:blipFill rotWithShape="1">
          <a:blip r:embed="rId3">
            <a:alphaModFix/>
          </a:blip>
          <a:srcRect b="0" l="0" r="25504" t="0"/>
          <a:stretch/>
        </p:blipFill>
        <p:spPr>
          <a:xfrm>
            <a:off x="7285703" y="1831551"/>
            <a:ext cx="4654469" cy="3936074"/>
          </a:xfrm>
          <a:prstGeom prst="rect">
            <a:avLst/>
          </a:prstGeom>
          <a:noFill/>
          <a:ln cap="flat" cmpd="sng" w="9525">
            <a:solidFill>
              <a:schemeClr val="dk1"/>
            </a:solidFill>
            <a:prstDash val="solid"/>
            <a:round/>
            <a:headEnd len="sm" w="sm" type="none"/>
            <a:tailEnd len="sm" w="sm" type="none"/>
          </a:ln>
        </p:spPr>
      </p:pic>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4" name="Shape 134"/>
        <p:cNvGrpSpPr/>
        <p:nvPr/>
      </p:nvGrpSpPr>
      <p:grpSpPr>
        <a:xfrm>
          <a:off x="0" y="0"/>
          <a:ext cx="0" cy="0"/>
          <a:chOff x="0" y="0"/>
          <a:chExt cx="0" cy="0"/>
        </a:xfrm>
      </p:grpSpPr>
      <p:sp>
        <p:nvSpPr>
          <p:cNvPr id="135" name="Google Shape;135;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6" name="Google Shape;136;p4"/>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Types of Errors</a:t>
            </a:r>
            <a:endParaRPr b="1" i="1" sz="4400">
              <a:latin typeface="Quattrocento Sans"/>
              <a:ea typeface="Quattrocento Sans"/>
              <a:cs typeface="Quattrocento Sans"/>
              <a:sym typeface="Quattrocento Sans"/>
            </a:endParaRPr>
          </a:p>
        </p:txBody>
      </p:sp>
      <p:sp>
        <p:nvSpPr>
          <p:cNvPr id="137" name="Google Shape;137;p4"/>
          <p:cNvSpPr txBox="1"/>
          <p:nvPr>
            <p:ph idx="1" type="body"/>
          </p:nvPr>
        </p:nvSpPr>
        <p:spPr>
          <a:xfrm>
            <a:off x="838201" y="1422212"/>
            <a:ext cx="5120148" cy="5214562"/>
          </a:xfrm>
          <a:prstGeom prst="rect">
            <a:avLst/>
          </a:prstGeom>
          <a:noFill/>
          <a:ln>
            <a:noFill/>
          </a:ln>
        </p:spPr>
        <p:txBody>
          <a:bodyPr anchorCtr="0" anchor="t" bIns="45700" lIns="91425" spcFirstLastPara="1" rIns="91425" wrap="square" tIns="45700">
            <a:noAutofit/>
          </a:bodyPr>
          <a:lstStyle/>
          <a:p>
            <a:pPr indent="-457200" lvl="0" marL="469900" rtl="0" algn="l">
              <a:lnSpc>
                <a:spcPct val="150000"/>
              </a:lnSpc>
              <a:spcBef>
                <a:spcPts val="0"/>
              </a:spcBef>
              <a:spcAft>
                <a:spcPts val="0"/>
              </a:spcAft>
              <a:buClr>
                <a:schemeClr val="dk1"/>
              </a:buClr>
              <a:buSzPts val="1800"/>
              <a:buFont typeface="Calibri"/>
              <a:buAutoNum type="arabicPeriod" startAt="2"/>
            </a:pPr>
            <a:r>
              <a:rPr b="1" lang="en-US" sz="1800">
                <a:solidFill>
                  <a:schemeClr val="dk1"/>
                </a:solidFill>
                <a:latin typeface="Quattrocento Sans"/>
                <a:ea typeface="Quattrocento Sans"/>
                <a:cs typeface="Quattrocento Sans"/>
                <a:sym typeface="Quattrocento Sans"/>
              </a:rPr>
              <a:t>Compile Errors:</a:t>
            </a:r>
            <a:endParaRPr/>
          </a:p>
          <a:p>
            <a:pPr indent="-342900" lvl="0" marL="355600" rtl="0" algn="l">
              <a:lnSpc>
                <a:spcPct val="150000"/>
              </a:lnSpc>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It comes when you write code to perform an activity, but that activity is not valid or can’t be performed by VBA. </a:t>
            </a:r>
            <a:endParaRPr sz="1800">
              <a:solidFill>
                <a:schemeClr val="dk1"/>
              </a:solidFill>
              <a:latin typeface="Quattrocento Sans"/>
              <a:ea typeface="Quattrocento Sans"/>
              <a:cs typeface="Quattrocento Sans"/>
              <a:sym typeface="Quattrocento Sans"/>
            </a:endParaRPr>
          </a:p>
          <a:p>
            <a:pPr indent="-342900" lvl="0" marL="355600" rtl="0" algn="l">
              <a:lnSpc>
                <a:spcPct val="150000"/>
              </a:lnSpc>
              <a:spcBef>
                <a:spcPts val="600"/>
              </a:spcBef>
              <a:spcAft>
                <a:spcPts val="0"/>
              </a:spcAft>
              <a:buClr>
                <a:schemeClr val="dk1"/>
              </a:buClr>
              <a:buSzPts val="1800"/>
              <a:buFont typeface="Noto Sans Symbols"/>
              <a:buChar char="⮚"/>
            </a:pPr>
            <a:r>
              <a:rPr lang="en-US" sz="1800">
                <a:solidFill>
                  <a:schemeClr val="dk1"/>
                </a:solidFill>
                <a:latin typeface="Quattrocento Sans"/>
                <a:ea typeface="Quattrocento Sans"/>
                <a:cs typeface="Quattrocento Sans"/>
                <a:sym typeface="Quattrocento Sans"/>
              </a:rPr>
              <a:t>some examples of compile errors:</a:t>
            </a:r>
            <a:endParaRPr/>
          </a:p>
          <a:p>
            <a:pPr indent="-342900" lvl="0" marL="355600" rtl="0" algn="l">
              <a:lnSpc>
                <a:spcPct val="150000"/>
              </a:lnSpc>
              <a:spcBef>
                <a:spcPts val="600"/>
              </a:spcBef>
              <a:spcAft>
                <a:spcPts val="0"/>
              </a:spcAft>
              <a:buClr>
                <a:schemeClr val="dk1"/>
              </a:buClr>
              <a:buSzPts val="1800"/>
              <a:buFont typeface="Arial"/>
              <a:buChar char="•"/>
            </a:pPr>
            <a:r>
              <a:rPr lang="en-US" sz="1800">
                <a:solidFill>
                  <a:schemeClr val="dk1"/>
                </a:solidFill>
                <a:latin typeface="Quattrocento Sans"/>
                <a:ea typeface="Quattrocento Sans"/>
                <a:cs typeface="Quattrocento Sans"/>
                <a:sym typeface="Quattrocento Sans"/>
              </a:rPr>
              <a:t>Using For without Next (For Next).</a:t>
            </a:r>
            <a:endParaRPr/>
          </a:p>
          <a:p>
            <a:pPr indent="-342900" lvl="0" marL="355600" rtl="0" algn="l">
              <a:lnSpc>
                <a:spcPct val="150000"/>
              </a:lnSpc>
              <a:spcBef>
                <a:spcPts val="600"/>
              </a:spcBef>
              <a:spcAft>
                <a:spcPts val="0"/>
              </a:spcAft>
              <a:buClr>
                <a:schemeClr val="dk1"/>
              </a:buClr>
              <a:buSzPts val="1800"/>
              <a:buFont typeface="Arial"/>
              <a:buChar char="•"/>
            </a:pPr>
            <a:r>
              <a:rPr lang="en-US" sz="1800">
                <a:solidFill>
                  <a:schemeClr val="dk1"/>
                </a:solidFill>
                <a:latin typeface="Quattrocento Sans"/>
                <a:ea typeface="Quattrocento Sans"/>
                <a:cs typeface="Quattrocento Sans"/>
                <a:sym typeface="Quattrocento Sans"/>
              </a:rPr>
              <a:t>Select without End Select (Select Case).</a:t>
            </a:r>
            <a:endParaRPr/>
          </a:p>
          <a:p>
            <a:pPr indent="-342900" lvl="0" marL="355600" rtl="0" algn="l">
              <a:lnSpc>
                <a:spcPct val="150000"/>
              </a:lnSpc>
              <a:spcBef>
                <a:spcPts val="600"/>
              </a:spcBef>
              <a:spcAft>
                <a:spcPts val="0"/>
              </a:spcAft>
              <a:buClr>
                <a:schemeClr val="dk1"/>
              </a:buClr>
              <a:buSzPts val="1800"/>
              <a:buFont typeface="Arial"/>
              <a:buChar char="•"/>
            </a:pPr>
            <a:r>
              <a:rPr lang="en-US" sz="1800">
                <a:solidFill>
                  <a:schemeClr val="dk1"/>
                </a:solidFill>
                <a:latin typeface="Quattrocento Sans"/>
                <a:ea typeface="Quattrocento Sans"/>
                <a:cs typeface="Quattrocento Sans"/>
                <a:sym typeface="Quattrocento Sans"/>
              </a:rPr>
              <a:t>Not Declaring a Variable when you have “Option Explicit” enabled.</a:t>
            </a:r>
            <a:endParaRPr/>
          </a:p>
          <a:p>
            <a:pPr indent="-342900" lvl="0" marL="355600" rtl="0" algn="l">
              <a:lnSpc>
                <a:spcPct val="150000"/>
              </a:lnSpc>
              <a:spcBef>
                <a:spcPts val="600"/>
              </a:spcBef>
              <a:spcAft>
                <a:spcPts val="0"/>
              </a:spcAft>
              <a:buClr>
                <a:schemeClr val="dk1"/>
              </a:buClr>
              <a:buSzPts val="1800"/>
              <a:buFont typeface="Arial"/>
              <a:buChar char="•"/>
            </a:pPr>
            <a:r>
              <a:rPr lang="en-US" sz="1800">
                <a:solidFill>
                  <a:schemeClr val="dk1"/>
                </a:solidFill>
                <a:latin typeface="Quattrocento Sans"/>
                <a:ea typeface="Quattrocento Sans"/>
                <a:cs typeface="Quattrocento Sans"/>
                <a:sym typeface="Quattrocento Sans"/>
              </a:rPr>
              <a:t>Calling a Sub/Function that does not exist</a:t>
            </a:r>
            <a:r>
              <a:rPr b="1" lang="en-US" sz="1600">
                <a:solidFill>
                  <a:schemeClr val="dk1"/>
                </a:solidFill>
                <a:latin typeface="Quattrocento Sans"/>
                <a:ea typeface="Quattrocento Sans"/>
                <a:cs typeface="Quattrocento Sans"/>
                <a:sym typeface="Quattrocento Sans"/>
              </a:rPr>
              <a:t>.</a:t>
            </a:r>
            <a:endParaRPr b="1" sz="1600">
              <a:solidFill>
                <a:schemeClr val="dk1"/>
              </a:solidFill>
              <a:latin typeface="Quattrocento Sans"/>
              <a:ea typeface="Quattrocento Sans"/>
              <a:cs typeface="Quattrocento Sans"/>
              <a:sym typeface="Quattrocento Sans"/>
            </a:endParaRPr>
          </a:p>
          <a:p>
            <a:pPr indent="0" lvl="0" marL="12700" rtl="0" algn="l">
              <a:lnSpc>
                <a:spcPct val="150000"/>
              </a:lnSpc>
              <a:spcBef>
                <a:spcPts val="600"/>
              </a:spcBef>
              <a:spcAft>
                <a:spcPts val="0"/>
              </a:spcAft>
              <a:buClr>
                <a:srgbClr val="595959"/>
              </a:buClr>
              <a:buSzPts val="1400"/>
              <a:buNone/>
            </a:pPr>
            <a:r>
              <a:t/>
            </a:r>
            <a:endParaRPr>
              <a:solidFill>
                <a:schemeClr val="dk1"/>
              </a:solidFill>
              <a:latin typeface="Quattrocento Sans"/>
              <a:ea typeface="Quattrocento Sans"/>
              <a:cs typeface="Quattrocento Sans"/>
              <a:sym typeface="Quattrocento Sans"/>
            </a:endParaRPr>
          </a:p>
          <a:p>
            <a:pPr indent="0" lvl="0" marL="12700" rtl="0" algn="l">
              <a:lnSpc>
                <a:spcPct val="150000"/>
              </a:lnSpc>
              <a:spcBef>
                <a:spcPts val="600"/>
              </a:spcBef>
              <a:spcAft>
                <a:spcPts val="0"/>
              </a:spcAft>
              <a:buClr>
                <a:srgbClr val="595959"/>
              </a:buClr>
              <a:buSzPts val="2000"/>
              <a:buNone/>
            </a:pPr>
            <a:r>
              <a:t/>
            </a:r>
            <a:endParaRPr sz="2000">
              <a:solidFill>
                <a:schemeClr val="dk1"/>
              </a:solidFill>
              <a:latin typeface="Quattrocento Sans"/>
              <a:ea typeface="Quattrocento Sans"/>
              <a:cs typeface="Quattrocento Sans"/>
              <a:sym typeface="Quattrocento Sans"/>
            </a:endParaRPr>
          </a:p>
          <a:p>
            <a:pPr indent="-215900" lvl="0" marL="355600" rtl="0" algn="l">
              <a:lnSpc>
                <a:spcPct val="100000"/>
              </a:lnSpc>
              <a:spcBef>
                <a:spcPts val="600"/>
              </a:spcBef>
              <a:spcAft>
                <a:spcPts val="0"/>
              </a:spcAft>
              <a:buClr>
                <a:srgbClr val="595959"/>
              </a:buClr>
              <a:buSzPts val="2000"/>
              <a:buFont typeface="Noto Sans Symbols"/>
              <a:buNone/>
            </a:pPr>
            <a:r>
              <a:t/>
            </a:r>
            <a:endParaRPr b="1" sz="2000">
              <a:solidFill>
                <a:schemeClr val="dk1"/>
              </a:solidFill>
              <a:latin typeface="Quattrocento Sans"/>
              <a:ea typeface="Quattrocento Sans"/>
              <a:cs typeface="Quattrocento Sans"/>
              <a:sym typeface="Quattrocento Sans"/>
            </a:endParaRPr>
          </a:p>
        </p:txBody>
      </p:sp>
      <p:sp>
        <p:nvSpPr>
          <p:cNvPr descr="Image result for vectors" id="138" name="Google Shape;138;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descr="https://cdn-amgoo.nitrocdn.com/qJvQlgGQEOwNXyhUqNwiAWOQgCDvoMdJ/assets/static/optimized/rev-af2f333/wp-content/uploads/2020/12/04-compile-error.png" id="139" name="Google Shape;139;p4"/>
          <p:cNvPicPr preferRelativeResize="0"/>
          <p:nvPr/>
        </p:nvPicPr>
        <p:blipFill rotWithShape="1">
          <a:blip r:embed="rId3">
            <a:alphaModFix/>
          </a:blip>
          <a:srcRect b="0" l="0" r="0" t="0"/>
          <a:stretch/>
        </p:blipFill>
        <p:spPr>
          <a:xfrm>
            <a:off x="5779885" y="2159631"/>
            <a:ext cx="6308875" cy="3459505"/>
          </a:xfrm>
          <a:prstGeom prst="rect">
            <a:avLst/>
          </a:prstGeom>
          <a:noFill/>
          <a:ln>
            <a:noFill/>
          </a:ln>
        </p:spPr>
      </p:pic>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45" name="Google Shape;145;p5"/>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Types of Errors</a:t>
            </a:r>
            <a:endParaRPr b="1" i="1" sz="4400">
              <a:latin typeface="Quattrocento Sans"/>
              <a:ea typeface="Quattrocento Sans"/>
              <a:cs typeface="Quattrocento Sans"/>
              <a:sym typeface="Quattrocento Sans"/>
            </a:endParaRPr>
          </a:p>
        </p:txBody>
      </p:sp>
      <p:sp>
        <p:nvSpPr>
          <p:cNvPr id="146" name="Google Shape;146;p5"/>
          <p:cNvSpPr txBox="1"/>
          <p:nvPr>
            <p:ph idx="1" type="body"/>
          </p:nvPr>
        </p:nvSpPr>
        <p:spPr>
          <a:xfrm>
            <a:off x="13619735" y="10006589"/>
            <a:ext cx="7017563"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47" name="Google Shape;147;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8" name="Google Shape;148;p5"/>
          <p:cNvSpPr txBox="1"/>
          <p:nvPr/>
        </p:nvSpPr>
        <p:spPr>
          <a:xfrm>
            <a:off x="313899" y="1621651"/>
            <a:ext cx="6027907" cy="4708981"/>
          </a:xfrm>
          <a:prstGeom prst="rect">
            <a:avLst/>
          </a:prstGeom>
          <a:noFill/>
          <a:ln>
            <a:noFill/>
          </a:ln>
        </p:spPr>
        <p:txBody>
          <a:bodyPr anchorCtr="0" anchor="t" bIns="45700" lIns="91425" spcFirstLastPara="1" rIns="91425" wrap="square" tIns="45700">
            <a:spAutoFit/>
          </a:bodyPr>
          <a:lstStyle/>
          <a:p>
            <a:pPr indent="-457200" lvl="0" marL="457200" marR="0" rtl="0" algn="l">
              <a:lnSpc>
                <a:spcPct val="150000"/>
              </a:lnSpc>
              <a:spcBef>
                <a:spcPts val="0"/>
              </a:spcBef>
              <a:spcAft>
                <a:spcPts val="0"/>
              </a:spcAft>
              <a:buClr>
                <a:schemeClr val="dk1"/>
              </a:buClr>
              <a:buSzPts val="2000"/>
              <a:buFont typeface="Calibri"/>
              <a:buAutoNum type="arabicPeriod" startAt="3"/>
            </a:pPr>
            <a:r>
              <a:rPr b="1" lang="en-US" sz="2000">
                <a:solidFill>
                  <a:schemeClr val="dk1"/>
                </a:solidFill>
                <a:latin typeface="Quattrocento Sans"/>
                <a:ea typeface="Quattrocento Sans"/>
                <a:cs typeface="Quattrocento Sans"/>
                <a:sym typeface="Quattrocento Sans"/>
              </a:rPr>
              <a:t>Runtime Errors</a:t>
            </a:r>
            <a:endParaRPr/>
          </a:p>
          <a:p>
            <a:pPr indent="-285750" lvl="0" marL="285750" marR="0" rtl="0" algn="l">
              <a:lnSpc>
                <a:spcPct val="150000"/>
              </a:lnSpc>
              <a:spcBef>
                <a:spcPts val="5"/>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A runtime error occurs at the time of executing the code.</a:t>
            </a:r>
            <a:endParaRPr/>
          </a:p>
          <a:p>
            <a:pPr indent="-285750" lvl="0" marL="285750" marR="0" rtl="0" algn="l">
              <a:lnSpc>
                <a:spcPct val="150000"/>
              </a:lnSpc>
              <a:spcBef>
                <a:spcPts val="5"/>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When a runtime error occurs while running code, it stops the code and shows you the error dialog box and that error box talks about the nature of the error you have.</a:t>
            </a:r>
            <a:endParaRPr/>
          </a:p>
          <a:p>
            <a:pPr indent="-285750" lvl="0" marL="285750" marR="0" rtl="0" algn="l">
              <a:lnSpc>
                <a:spcPct val="150000"/>
              </a:lnSpc>
              <a:spcBef>
                <a:spcPts val="5"/>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Let’s say you have written a code that opens a workbook from the location which you have specified but now that workbook is relocated or deleted by someone.</a:t>
            </a:r>
            <a:endParaRPr/>
          </a:p>
          <a:p>
            <a:pPr indent="-285750" lvl="0" marL="285750" marR="0" rtl="0" algn="l">
              <a:lnSpc>
                <a:spcPct val="150000"/>
              </a:lnSpc>
              <a:spcBef>
                <a:spcPts val="5"/>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So, when you run the code, VBA will show you a runtime error as it can’t find that file on that location. </a:t>
            </a:r>
            <a:endParaRPr/>
          </a:p>
        </p:txBody>
      </p:sp>
      <p:pic>
        <p:nvPicPr>
          <p:cNvPr descr="https://cdn-amgoo.nitrocdn.com/qJvQlgGQEOwNXyhUqNwiAWOQgCDvoMdJ/assets/static/optimized/rev-af2f333/wp-content/uploads/2020/12/6-vba-shows-a-runtime-error.png" id="149" name="Google Shape;149;p5"/>
          <p:cNvPicPr preferRelativeResize="0"/>
          <p:nvPr/>
        </p:nvPicPr>
        <p:blipFill rotWithShape="1">
          <a:blip r:embed="rId3">
            <a:alphaModFix/>
          </a:blip>
          <a:srcRect b="0" l="0" r="0" t="0"/>
          <a:stretch/>
        </p:blipFill>
        <p:spPr>
          <a:xfrm>
            <a:off x="6341806" y="1422213"/>
            <a:ext cx="5619136" cy="2049407"/>
          </a:xfrm>
          <a:prstGeom prst="rect">
            <a:avLst/>
          </a:prstGeom>
          <a:noFill/>
          <a:ln>
            <a:noFill/>
          </a:ln>
        </p:spPr>
      </p:pic>
      <p:pic>
        <p:nvPicPr>
          <p:cNvPr descr="https://cdn-amgoo.nitrocdn.com/qJvQlgGQEOwNXyhUqNwiAWOQgCDvoMdJ/assets/static/optimized/rev-af2f333/wp-content/uploads/2020/12/7-runtime-error-1004.png" id="150" name="Google Shape;150;p5"/>
          <p:cNvPicPr preferRelativeResize="0"/>
          <p:nvPr/>
        </p:nvPicPr>
        <p:blipFill rotWithShape="1">
          <a:blip r:embed="rId4">
            <a:alphaModFix/>
          </a:blip>
          <a:srcRect b="0" l="0" r="0" t="0"/>
          <a:stretch/>
        </p:blipFill>
        <p:spPr>
          <a:xfrm>
            <a:off x="6482837" y="3476091"/>
            <a:ext cx="5362575" cy="3019425"/>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6" name="Google Shape;156;p6"/>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Types of Errors</a:t>
            </a:r>
            <a:endParaRPr b="1" i="1" sz="4400">
              <a:latin typeface="Quattrocento Sans"/>
              <a:ea typeface="Quattrocento Sans"/>
              <a:cs typeface="Quattrocento Sans"/>
              <a:sym typeface="Quattrocento Sans"/>
            </a:endParaRPr>
          </a:p>
        </p:txBody>
      </p:sp>
      <p:sp>
        <p:nvSpPr>
          <p:cNvPr id="157" name="Google Shape;157;p6"/>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58" name="Google Shape;158;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9" name="Google Shape;159;p6"/>
          <p:cNvSpPr txBox="1"/>
          <p:nvPr/>
        </p:nvSpPr>
        <p:spPr>
          <a:xfrm>
            <a:off x="838200" y="1467288"/>
            <a:ext cx="10515600" cy="3662541"/>
          </a:xfrm>
          <a:prstGeom prst="rect">
            <a:avLst/>
          </a:prstGeom>
          <a:noFill/>
          <a:ln>
            <a:noFill/>
          </a:ln>
        </p:spPr>
        <p:txBody>
          <a:bodyPr anchorCtr="0" anchor="t" bIns="45700" lIns="91425" spcFirstLastPara="1" rIns="91425" wrap="square" tIns="45700">
            <a:spAutoFit/>
          </a:bodyPr>
          <a:lstStyle/>
          <a:p>
            <a:pPr indent="-457200" lvl="0" marL="469900" marR="0" rtl="0" algn="l">
              <a:spcBef>
                <a:spcPts val="0"/>
              </a:spcBef>
              <a:spcAft>
                <a:spcPts val="0"/>
              </a:spcAft>
              <a:buClr>
                <a:schemeClr val="dk1"/>
              </a:buClr>
              <a:buSzPts val="2400"/>
              <a:buFont typeface="Calibri"/>
              <a:buAutoNum type="arabicPeriod" startAt="4"/>
            </a:pPr>
            <a:r>
              <a:rPr b="1" lang="en-US" sz="2400">
                <a:solidFill>
                  <a:schemeClr val="dk1"/>
                </a:solidFill>
                <a:latin typeface="Quattrocento Sans"/>
                <a:ea typeface="Quattrocento Sans"/>
                <a:cs typeface="Quattrocento Sans"/>
                <a:sym typeface="Quattrocento Sans"/>
              </a:rPr>
              <a:t>Logical Error</a:t>
            </a:r>
            <a:endParaRPr/>
          </a:p>
          <a:p>
            <a:pPr indent="-342900" lvl="0" marL="355600" marR="0" rtl="0" algn="l">
              <a:lnSpc>
                <a:spcPct val="100000"/>
              </a:lnSpc>
              <a:spcBef>
                <a:spcPts val="1620"/>
              </a:spcBef>
              <a:spcAft>
                <a:spcPts val="0"/>
              </a:spcAft>
              <a:buClr>
                <a:schemeClr val="dk1"/>
              </a:buClr>
              <a:buSzPts val="2400"/>
              <a:buFont typeface="Noto Sans Symbols"/>
              <a:buChar char="⮚"/>
            </a:pPr>
            <a:r>
              <a:rPr i="1" lang="en-US" sz="2400">
                <a:solidFill>
                  <a:schemeClr val="dk1"/>
                </a:solidFill>
                <a:latin typeface="Quattrocento Sans"/>
                <a:ea typeface="Quattrocento Sans"/>
                <a:cs typeface="Quattrocento Sans"/>
                <a:sym typeface="Quattrocento Sans"/>
              </a:rPr>
              <a:t>It’s not an error but a mistake while writing code. These types of errors sometimes can give you nuts while finding them and correcting them.</a:t>
            </a:r>
            <a:endParaRPr/>
          </a:p>
          <a:p>
            <a:pPr indent="-342900" lvl="0" marL="355600" marR="0" rtl="0" algn="l">
              <a:lnSpc>
                <a:spcPct val="100000"/>
              </a:lnSpc>
              <a:spcBef>
                <a:spcPts val="1620"/>
              </a:spcBef>
              <a:spcAft>
                <a:spcPts val="0"/>
              </a:spcAft>
              <a:buClr>
                <a:schemeClr val="dk1"/>
              </a:buClr>
              <a:buSzPts val="2400"/>
              <a:buFont typeface="Noto Sans Symbols"/>
              <a:buChar char="⮚"/>
            </a:pPr>
            <a:r>
              <a:rPr i="1" lang="en-US" sz="2400">
                <a:solidFill>
                  <a:schemeClr val="dk1"/>
                </a:solidFill>
                <a:latin typeface="Quattrocento Sans"/>
                <a:ea typeface="Quattrocento Sans"/>
                <a:cs typeface="Quattrocento Sans"/>
                <a:sym typeface="Quattrocento Sans"/>
              </a:rPr>
              <a:t>Let’s say you write code and while declaring a variable you used the wrong data type, or you have used the wrong calculation steps. In this case, your code will work fine, and you won’t find this error easily.</a:t>
            </a:r>
            <a:endParaRPr/>
          </a:p>
          <a:p>
            <a:pPr indent="-342900" lvl="0" marL="355600" marR="0" rtl="0" algn="l">
              <a:lnSpc>
                <a:spcPct val="100000"/>
              </a:lnSpc>
              <a:spcBef>
                <a:spcPts val="1620"/>
              </a:spcBef>
              <a:spcAft>
                <a:spcPts val="0"/>
              </a:spcAft>
              <a:buClr>
                <a:schemeClr val="dk1"/>
              </a:buClr>
              <a:buSzPts val="2400"/>
              <a:buFont typeface="Noto Sans Symbols"/>
              <a:buChar char="⮚"/>
            </a:pPr>
            <a:r>
              <a:rPr i="1" lang="en-US" sz="2400">
                <a:solidFill>
                  <a:schemeClr val="dk1"/>
                </a:solidFill>
                <a:latin typeface="Quattrocento Sans"/>
                <a:ea typeface="Quattrocento Sans"/>
                <a:cs typeface="Quattrocento Sans"/>
                <a:sym typeface="Quattrocento Sans"/>
              </a:rPr>
              <a:t>The best way to deal with this kind of problem is to run each line of code one by one. To do this you can use F8.</a:t>
            </a:r>
            <a:endParaRPr i="1" sz="24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5" name="Google Shape;165;p7"/>
          <p:cNvSpPr txBox="1"/>
          <p:nvPr>
            <p:ph type="title"/>
          </p:nvPr>
        </p:nvSpPr>
        <p:spPr>
          <a:xfrm flipH="1">
            <a:off x="835251" y="681038"/>
            <a:ext cx="9178904"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Error Handling</a:t>
            </a:r>
            <a:endParaRPr b="1" i="1" sz="4400">
              <a:latin typeface="Quattrocento Sans"/>
              <a:ea typeface="Quattrocento Sans"/>
              <a:cs typeface="Quattrocento Sans"/>
              <a:sym typeface="Quattrocento Sans"/>
            </a:endParaRPr>
          </a:p>
        </p:txBody>
      </p:sp>
      <p:sp>
        <p:nvSpPr>
          <p:cNvPr descr="Image result for vectors" id="166" name="Google Shape;166;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7" name="Google Shape;167;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68" name="Google Shape;168;p7"/>
          <p:cNvSpPr txBox="1"/>
          <p:nvPr/>
        </p:nvSpPr>
        <p:spPr>
          <a:xfrm>
            <a:off x="773800" y="1682145"/>
            <a:ext cx="6262000" cy="4883388"/>
          </a:xfrm>
          <a:prstGeom prst="rect">
            <a:avLst/>
          </a:prstGeom>
          <a:noFill/>
          <a:ln>
            <a:noFill/>
          </a:ln>
        </p:spPr>
        <p:txBody>
          <a:bodyPr anchorCtr="0" anchor="t" bIns="45700" lIns="91425" spcFirstLastPara="1" rIns="91425" wrap="square" tIns="45700">
            <a:spAutoFit/>
          </a:bodyPr>
          <a:lstStyle/>
          <a:p>
            <a:pPr indent="-457200" lvl="0" marL="469900" marR="0" rtl="0" algn="l">
              <a:lnSpc>
                <a:spcPct val="100000"/>
              </a:lnSpc>
              <a:spcBef>
                <a:spcPts val="0"/>
              </a:spcBef>
              <a:spcAft>
                <a:spcPts val="0"/>
              </a:spcAft>
              <a:buClr>
                <a:schemeClr val="dk1"/>
              </a:buClr>
              <a:buSzPts val="2200"/>
              <a:buFont typeface="Calibri"/>
              <a:buAutoNum type="arabicPeriod"/>
            </a:pPr>
            <a:r>
              <a:rPr b="1" i="1" lang="en-US" sz="2200">
                <a:solidFill>
                  <a:schemeClr val="dk1"/>
                </a:solidFill>
                <a:latin typeface="Quattrocento Sans"/>
                <a:ea typeface="Quattrocento Sans"/>
                <a:cs typeface="Quattrocento Sans"/>
                <a:sym typeface="Quattrocento Sans"/>
              </a:rPr>
              <a:t>On Error Resume Next:</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On Error Resume Next tells VBA to skip any lines of code containing errors and proceed to the next line.</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A great time to use On Error Resume Next is when working with objects that may or may not exist.</a:t>
            </a:r>
            <a:endParaRPr/>
          </a:p>
          <a:p>
            <a:pPr indent="-342900" lvl="0" marL="355600" marR="0" rtl="0" algn="l">
              <a:lnSpc>
                <a:spcPct val="100000"/>
              </a:lnSpc>
              <a:spcBef>
                <a:spcPts val="162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For example, you want to write some code that will delete a shape, but if you run the code when the shape is already deleted, VBA will throw an error. Instead you can use On Error Resume Next to tell VBA to delete the shape if it exists.</a:t>
            </a:r>
            <a:endParaRPr/>
          </a:p>
          <a:p>
            <a:pPr indent="0" lvl="0" marL="12700" marR="0" rtl="0" algn="l">
              <a:lnSpc>
                <a:spcPct val="100000"/>
              </a:lnSpc>
              <a:spcBef>
                <a:spcPts val="1620"/>
              </a:spcBef>
              <a:spcAft>
                <a:spcPts val="0"/>
              </a:spcAft>
              <a:buNone/>
            </a:pPr>
            <a:r>
              <a:rPr b="1" i="1" lang="en-US" sz="1400">
                <a:solidFill>
                  <a:schemeClr val="dk1"/>
                </a:solidFill>
                <a:latin typeface="Quattrocento Sans"/>
                <a:ea typeface="Quattrocento Sans"/>
                <a:cs typeface="Quattrocento Sans"/>
                <a:sym typeface="Quattrocento Sans"/>
              </a:rPr>
              <a:t>Note:</a:t>
            </a:r>
            <a:r>
              <a:rPr i="1" lang="en-US" sz="1400">
                <a:solidFill>
                  <a:schemeClr val="dk1"/>
                </a:solidFill>
                <a:latin typeface="Quattrocento Sans"/>
                <a:ea typeface="Quattrocento Sans"/>
                <a:cs typeface="Quattrocento Sans"/>
                <a:sym typeface="Quattrocento Sans"/>
              </a:rPr>
              <a:t> On Error Resume Next does not fix an error, or otherwise resolve it. It simply tells VBA to proceed as if the line of code containing the error did not exist. Improper use of On Error Resume Next can result in unintended consequences.</a:t>
            </a:r>
            <a:endParaRPr i="1" sz="1400">
              <a:solidFill>
                <a:schemeClr val="dk1"/>
              </a:solidFill>
              <a:latin typeface="Quattrocento Sans"/>
              <a:ea typeface="Quattrocento Sans"/>
              <a:cs typeface="Quattrocento Sans"/>
              <a:sym typeface="Quattrocento Sans"/>
            </a:endParaRPr>
          </a:p>
        </p:txBody>
      </p:sp>
      <p:pic>
        <p:nvPicPr>
          <p:cNvPr id="169" name="Google Shape;169;p7"/>
          <p:cNvPicPr preferRelativeResize="0"/>
          <p:nvPr/>
        </p:nvPicPr>
        <p:blipFill rotWithShape="1">
          <a:blip r:embed="rId3">
            <a:alphaModFix/>
          </a:blip>
          <a:srcRect b="0" l="0" r="0" t="0"/>
          <a:stretch/>
        </p:blipFill>
        <p:spPr>
          <a:xfrm>
            <a:off x="7358472" y="3085988"/>
            <a:ext cx="4503599" cy="1206612"/>
          </a:xfrm>
          <a:prstGeom prst="rect">
            <a:avLst/>
          </a:prstGeom>
          <a:noFill/>
          <a:ln>
            <a:noFill/>
          </a:ln>
        </p:spPr>
      </p:pic>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3" name="Shape 173"/>
        <p:cNvGrpSpPr/>
        <p:nvPr/>
      </p:nvGrpSpPr>
      <p:grpSpPr>
        <a:xfrm>
          <a:off x="0" y="0"/>
          <a:ext cx="0" cy="0"/>
          <a:chOff x="0" y="0"/>
          <a:chExt cx="0" cy="0"/>
        </a:xfrm>
      </p:grpSpPr>
      <p:sp>
        <p:nvSpPr>
          <p:cNvPr id="174" name="Google Shape;174;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5" name="Google Shape;175;p8"/>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Error Handling</a:t>
            </a:r>
            <a:endParaRPr b="1" i="1" sz="4400">
              <a:latin typeface="Quattrocento Sans"/>
              <a:ea typeface="Quattrocento Sans"/>
              <a:cs typeface="Quattrocento Sans"/>
              <a:sym typeface="Quattrocento Sans"/>
            </a:endParaRPr>
          </a:p>
        </p:txBody>
      </p:sp>
      <p:sp>
        <p:nvSpPr>
          <p:cNvPr id="176" name="Google Shape;176;p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77" name="Google Shape;177;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8" name="Google Shape;178;p8"/>
          <p:cNvSpPr txBox="1"/>
          <p:nvPr/>
        </p:nvSpPr>
        <p:spPr>
          <a:xfrm>
            <a:off x="794200" y="1720536"/>
            <a:ext cx="10432599" cy="3294172"/>
          </a:xfrm>
          <a:prstGeom prst="rect">
            <a:avLst/>
          </a:prstGeom>
          <a:noFill/>
          <a:ln>
            <a:noFill/>
          </a:ln>
        </p:spPr>
        <p:txBody>
          <a:bodyPr anchorCtr="0" anchor="t" bIns="45700" lIns="91425" spcFirstLastPara="1" rIns="91425" wrap="square" tIns="45700">
            <a:spAutoFit/>
          </a:bodyPr>
          <a:lstStyle/>
          <a:p>
            <a:pPr indent="-457200" lvl="0" marL="469265" marR="7620" rtl="0" algn="l">
              <a:lnSpc>
                <a:spcPct val="101499"/>
              </a:lnSpc>
              <a:spcBef>
                <a:spcPts val="0"/>
              </a:spcBef>
              <a:spcAft>
                <a:spcPts val="0"/>
              </a:spcAft>
              <a:buClr>
                <a:schemeClr val="dk1"/>
              </a:buClr>
              <a:buSzPts val="2200"/>
              <a:buFont typeface="Calibri"/>
              <a:buAutoNum type="arabicPeriod" startAt="2"/>
            </a:pPr>
            <a:r>
              <a:rPr b="1" i="1" lang="en-US" sz="2200">
                <a:solidFill>
                  <a:schemeClr val="dk1"/>
                </a:solidFill>
                <a:latin typeface="Quattrocento Sans"/>
                <a:ea typeface="Quattrocento Sans"/>
                <a:cs typeface="Quattrocento Sans"/>
                <a:sym typeface="Quattrocento Sans"/>
              </a:rPr>
              <a:t>On Error GoTo 0:</a:t>
            </a:r>
            <a:endParaRPr/>
          </a:p>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On Error GoTo 0 is VBA’s default setting. You can restore this default setting by adding the following line of code:</a:t>
            </a:r>
            <a:endParaRPr/>
          </a:p>
          <a:p>
            <a:pPr indent="-203200" lvl="0" marL="354965" marR="7620" rtl="0" algn="l">
              <a:lnSpc>
                <a:spcPct val="101499"/>
              </a:lnSpc>
              <a:spcBef>
                <a:spcPts val="0"/>
              </a:spcBef>
              <a:spcAft>
                <a:spcPts val="0"/>
              </a:spcAft>
              <a:buClr>
                <a:schemeClr val="dk1"/>
              </a:buClr>
              <a:buSzPts val="2200"/>
              <a:buFont typeface="Noto Sans Symbols"/>
              <a:buNone/>
            </a:pPr>
            <a:r>
              <a:t/>
            </a:r>
            <a:endParaRPr b="1" i="1" sz="2200">
              <a:solidFill>
                <a:schemeClr val="dk1"/>
              </a:solidFill>
              <a:latin typeface="Quattrocento Sans"/>
              <a:ea typeface="Quattrocento Sans"/>
              <a:cs typeface="Quattrocento Sans"/>
              <a:sym typeface="Quattrocento Sans"/>
            </a:endParaRPr>
          </a:p>
          <a:p>
            <a:pPr indent="-203200" lvl="0" marL="354965" marR="7620" rtl="0" algn="l">
              <a:lnSpc>
                <a:spcPct val="101499"/>
              </a:lnSpc>
              <a:spcBef>
                <a:spcPts val="0"/>
              </a:spcBef>
              <a:spcAft>
                <a:spcPts val="0"/>
              </a:spcAft>
              <a:buClr>
                <a:schemeClr val="dk1"/>
              </a:buClr>
              <a:buSzPts val="2200"/>
              <a:buFont typeface="Noto Sans Symbols"/>
              <a:buNone/>
            </a:pPr>
            <a:r>
              <a:t/>
            </a:r>
            <a:endParaRPr i="1" sz="2200">
              <a:solidFill>
                <a:schemeClr val="dk1"/>
              </a:solidFill>
              <a:latin typeface="Quattrocento Sans"/>
              <a:ea typeface="Quattrocento Sans"/>
              <a:cs typeface="Quattrocento Sans"/>
              <a:sym typeface="Quattrocento Sans"/>
            </a:endParaRPr>
          </a:p>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When an error occurs with On Error GoTo 0, VBA will stop executing code and display its standard error message box.</a:t>
            </a:r>
            <a:endParaRPr/>
          </a:p>
          <a:p>
            <a:pPr indent="-342900" lvl="0" marL="354965" marR="7620" rtl="0" algn="l">
              <a:lnSpc>
                <a:spcPct val="101499"/>
              </a:lnSpc>
              <a:spcBef>
                <a:spcPts val="0"/>
              </a:spcBef>
              <a:spcAft>
                <a:spcPts val="0"/>
              </a:spcAft>
              <a:buClr>
                <a:schemeClr val="dk1"/>
              </a:buClr>
              <a:buSzPts val="2000"/>
              <a:buFont typeface="Noto Sans Symbols"/>
              <a:buChar char="⮚"/>
            </a:pPr>
            <a:r>
              <a:rPr i="1" lang="en-US" sz="2000">
                <a:solidFill>
                  <a:schemeClr val="dk1"/>
                </a:solidFill>
                <a:latin typeface="Quattrocento Sans"/>
                <a:ea typeface="Quattrocento Sans"/>
                <a:cs typeface="Quattrocento Sans"/>
                <a:sym typeface="Quattrocento Sans"/>
              </a:rPr>
              <a:t>Often you will add an On Error GoTo 0 after adding On Error Resume Next error handling. Notice in the revious slide we added On Error GoTo 0. This was done to reset error handling</a:t>
            </a:r>
            <a:endParaRPr i="1" sz="2000">
              <a:solidFill>
                <a:schemeClr val="dk1"/>
              </a:solidFill>
              <a:latin typeface="Quattrocento Sans"/>
              <a:ea typeface="Quattrocento Sans"/>
              <a:cs typeface="Quattrocento Sans"/>
              <a:sym typeface="Quattrocento Sans"/>
            </a:endParaRPr>
          </a:p>
        </p:txBody>
      </p:sp>
      <p:pic>
        <p:nvPicPr>
          <p:cNvPr id="179" name="Google Shape;179;p8"/>
          <p:cNvPicPr preferRelativeResize="0"/>
          <p:nvPr/>
        </p:nvPicPr>
        <p:blipFill rotWithShape="1">
          <a:blip r:embed="rId3">
            <a:alphaModFix/>
          </a:blip>
          <a:srcRect b="0" l="0" r="0" t="0"/>
          <a:stretch/>
        </p:blipFill>
        <p:spPr>
          <a:xfrm>
            <a:off x="2603500" y="2769168"/>
            <a:ext cx="6045200" cy="413941"/>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3" name="Shape 183"/>
        <p:cNvGrpSpPr/>
        <p:nvPr/>
      </p:nvGrpSpPr>
      <p:grpSpPr>
        <a:xfrm>
          <a:off x="0" y="0"/>
          <a:ext cx="0" cy="0"/>
          <a:chOff x="0" y="0"/>
          <a:chExt cx="0" cy="0"/>
        </a:xfrm>
      </p:grpSpPr>
      <p:sp>
        <p:nvSpPr>
          <p:cNvPr id="184" name="Google Shape;184;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5" name="Google Shape;185;p9"/>
          <p:cNvSpPr txBox="1"/>
          <p:nvPr>
            <p:ph type="title"/>
          </p:nvPr>
        </p:nvSpPr>
        <p:spPr>
          <a:xfrm>
            <a:off x="838200" y="681037"/>
            <a:ext cx="10515600" cy="741176"/>
          </a:xfrm>
          <a:prstGeom prst="rect">
            <a:avLst/>
          </a:prstGeom>
          <a:solidFill>
            <a:srgbClr val="FCD3C2"/>
          </a:solid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chemeClr val="dk1"/>
              </a:buClr>
              <a:buSzPts val="4400"/>
              <a:buFont typeface="Quattrocento Sans"/>
              <a:buNone/>
            </a:pPr>
            <a:r>
              <a:rPr b="1" i="1" lang="en-US" sz="4400">
                <a:latin typeface="Quattrocento Sans"/>
                <a:ea typeface="Quattrocento Sans"/>
                <a:cs typeface="Quattrocento Sans"/>
                <a:sym typeface="Quattrocento Sans"/>
              </a:rPr>
              <a:t>Error Handling</a:t>
            </a:r>
            <a:endParaRPr b="1" i="1" sz="4400">
              <a:latin typeface="Quattrocento Sans"/>
              <a:ea typeface="Quattrocento Sans"/>
              <a:cs typeface="Quattrocento Sans"/>
              <a:sym typeface="Quattrocento Sans"/>
            </a:endParaRPr>
          </a:p>
        </p:txBody>
      </p:sp>
      <p:sp>
        <p:nvSpPr>
          <p:cNvPr id="186" name="Google Shape;186;p9"/>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p>
            <a:pPr indent="0" lvl="0" marL="12700" rtl="0" algn="l">
              <a:lnSpc>
                <a:spcPct val="100000"/>
              </a:lnSpc>
              <a:spcBef>
                <a:spcPts val="0"/>
              </a:spcBef>
              <a:spcAft>
                <a:spcPts val="0"/>
              </a:spcAft>
              <a:buClr>
                <a:schemeClr val="dk1"/>
              </a:buClr>
              <a:buSzPts val="800"/>
              <a:buNone/>
            </a:pPr>
            <a:r>
              <a:rPr lang="en-US" sz="800">
                <a:solidFill>
                  <a:schemeClr val="dk1"/>
                </a:solidFill>
                <a:latin typeface="Quattrocento Sans"/>
                <a:ea typeface="Quattrocento Sans"/>
                <a:cs typeface="Quattrocento Sans"/>
                <a:sym typeface="Quattrocento Sans"/>
              </a:rPr>
              <a:t>.</a:t>
            </a:r>
            <a:endParaRPr/>
          </a:p>
        </p:txBody>
      </p:sp>
      <p:sp>
        <p:nvSpPr>
          <p:cNvPr descr="Image result for vectors" id="187" name="Google Shape;187;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8" name="Google Shape;188;p9"/>
          <p:cNvSpPr txBox="1"/>
          <p:nvPr/>
        </p:nvSpPr>
        <p:spPr>
          <a:xfrm>
            <a:off x="838201" y="1535578"/>
            <a:ext cx="5791199" cy="6042680"/>
          </a:xfrm>
          <a:prstGeom prst="rect">
            <a:avLst/>
          </a:prstGeom>
          <a:noFill/>
          <a:ln>
            <a:noFill/>
          </a:ln>
        </p:spPr>
        <p:txBody>
          <a:bodyPr anchorCtr="0" anchor="t" bIns="45700" lIns="91425" spcFirstLastPara="1" rIns="91425" wrap="square" tIns="45700">
            <a:spAutoFit/>
          </a:bodyPr>
          <a:lstStyle/>
          <a:p>
            <a:pPr indent="-457200" lvl="0" marL="457200" marR="0" rtl="0" algn="l">
              <a:lnSpc>
                <a:spcPct val="100000"/>
              </a:lnSpc>
              <a:spcBef>
                <a:spcPts val="0"/>
              </a:spcBef>
              <a:spcAft>
                <a:spcPts val="0"/>
              </a:spcAft>
              <a:buClr>
                <a:schemeClr val="dk1"/>
              </a:buClr>
              <a:buSzPts val="2200"/>
              <a:buFont typeface="Calibri"/>
              <a:buAutoNum type="arabicPeriod" startAt="3"/>
            </a:pPr>
            <a:r>
              <a:rPr b="1" i="1" lang="en-US" sz="2200">
                <a:solidFill>
                  <a:schemeClr val="dk1"/>
                </a:solidFill>
                <a:latin typeface="Quattrocento Sans"/>
                <a:ea typeface="Quattrocento Sans"/>
                <a:cs typeface="Quattrocento Sans"/>
                <a:sym typeface="Quattrocento Sans"/>
              </a:rPr>
              <a:t>On Error GoTo LabelName:</a:t>
            </a:r>
            <a:endParaRPr/>
          </a:p>
          <a:p>
            <a:pPr indent="-342900" lvl="0" marL="342900" marR="0" rtl="0" algn="l">
              <a:lnSpc>
                <a:spcPct val="100000"/>
              </a:lnSpc>
              <a:spcBef>
                <a:spcPts val="80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On Error GoTo LabelName branches to the portion of the code with the label LabelName(‘LabelName’ must be a text string and not a value).</a:t>
            </a:r>
            <a:endParaRPr/>
          </a:p>
          <a:p>
            <a:pPr indent="-342900" lvl="0" marL="342900" marR="0" rtl="0" algn="l">
              <a:lnSpc>
                <a:spcPct val="100000"/>
              </a:lnSpc>
              <a:spcBef>
                <a:spcPts val="80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These commands are usually placed at the beginning of the procedure and when the error occurs,</a:t>
            </a:r>
            <a:endParaRPr/>
          </a:p>
          <a:p>
            <a:pPr indent="-342900" lvl="0" marL="342900" marR="0" rtl="0" algn="l">
              <a:lnSpc>
                <a:spcPct val="100000"/>
              </a:lnSpc>
              <a:spcBef>
                <a:spcPts val="80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the macro will branch to another part of the procedure and continue executing code or end, depending on the instruction given.</a:t>
            </a:r>
            <a:endParaRPr/>
          </a:p>
          <a:p>
            <a:pPr indent="-342900" lvl="0" marL="342900" marR="0" rtl="0" algn="l">
              <a:lnSpc>
                <a:spcPct val="100000"/>
              </a:lnSpc>
              <a:spcBef>
                <a:spcPts val="800"/>
              </a:spcBef>
              <a:spcAft>
                <a:spcPts val="0"/>
              </a:spcAft>
              <a:buClr>
                <a:schemeClr val="dk1"/>
              </a:buClr>
              <a:buSzPts val="1800"/>
              <a:buFont typeface="Noto Sans Symbols"/>
              <a:buChar char="⮚"/>
            </a:pPr>
            <a:r>
              <a:rPr i="1" lang="en-US" sz="1800">
                <a:solidFill>
                  <a:schemeClr val="dk1"/>
                </a:solidFill>
                <a:latin typeface="Quattrocento Sans"/>
                <a:ea typeface="Quattrocento Sans"/>
                <a:cs typeface="Quattrocento Sans"/>
                <a:sym typeface="Quattrocento Sans"/>
              </a:rPr>
              <a:t>myHandler is a user defined label (must not use known keywords) which listens for any errors that may occur. When an error is detected, the procedure jumps to a bookmark of the same label with a colon ( : ) (myHandler:) and executes from that point forward.</a:t>
            </a:r>
            <a:endParaRPr/>
          </a:p>
          <a:p>
            <a:pPr indent="-203200" lvl="0" marL="342900" marR="0" rtl="0" algn="l">
              <a:lnSpc>
                <a:spcPct val="100000"/>
              </a:lnSpc>
              <a:spcBef>
                <a:spcPts val="800"/>
              </a:spcBef>
              <a:spcAft>
                <a:spcPts val="0"/>
              </a:spcAft>
              <a:buClr>
                <a:schemeClr val="dk1"/>
              </a:buClr>
              <a:buSzPts val="2200"/>
              <a:buFont typeface="Noto Sans Symbols"/>
              <a:buNone/>
            </a:pPr>
            <a:r>
              <a:t/>
            </a:r>
            <a:endParaRPr b="1" i="1" sz="2200">
              <a:solidFill>
                <a:schemeClr val="dk1"/>
              </a:solidFill>
              <a:latin typeface="Quattrocento Sans"/>
              <a:ea typeface="Quattrocento Sans"/>
              <a:cs typeface="Quattrocento Sans"/>
              <a:sym typeface="Quattrocento Sans"/>
            </a:endParaRPr>
          </a:p>
          <a:p>
            <a:pPr indent="0" lvl="0" marL="0" marR="0" rtl="0" algn="l">
              <a:lnSpc>
                <a:spcPct val="100000"/>
              </a:lnSpc>
              <a:spcBef>
                <a:spcPts val="800"/>
              </a:spcBef>
              <a:spcAft>
                <a:spcPts val="0"/>
              </a:spcAft>
              <a:buNone/>
            </a:pPr>
            <a:r>
              <a:t/>
            </a:r>
            <a:endParaRPr b="1" i="1" sz="2200">
              <a:solidFill>
                <a:schemeClr val="dk1"/>
              </a:solidFill>
              <a:latin typeface="Quattrocento Sans"/>
              <a:ea typeface="Quattrocento Sans"/>
              <a:cs typeface="Quattrocento Sans"/>
              <a:sym typeface="Quattrocento Sans"/>
            </a:endParaRPr>
          </a:p>
          <a:p>
            <a:pPr indent="0" lvl="0" marL="0" marR="0" rtl="0" algn="l">
              <a:lnSpc>
                <a:spcPct val="100000"/>
              </a:lnSpc>
              <a:spcBef>
                <a:spcPts val="800"/>
              </a:spcBef>
              <a:spcAft>
                <a:spcPts val="0"/>
              </a:spcAft>
              <a:buNone/>
            </a:pPr>
            <a:r>
              <a:t/>
            </a:r>
            <a:endParaRPr b="1" i="1" sz="2200">
              <a:solidFill>
                <a:schemeClr val="dk1"/>
              </a:solidFill>
              <a:latin typeface="Quattrocento Sans"/>
              <a:ea typeface="Quattrocento Sans"/>
              <a:cs typeface="Quattrocento Sans"/>
              <a:sym typeface="Quattrocento Sans"/>
            </a:endParaRPr>
          </a:p>
        </p:txBody>
      </p:sp>
      <p:pic>
        <p:nvPicPr>
          <p:cNvPr id="189" name="Google Shape;189;p9"/>
          <p:cNvPicPr preferRelativeResize="0"/>
          <p:nvPr/>
        </p:nvPicPr>
        <p:blipFill rotWithShape="1">
          <a:blip r:embed="rId3">
            <a:alphaModFix/>
          </a:blip>
          <a:srcRect b="0" l="0" r="0" t="0"/>
          <a:stretch/>
        </p:blipFill>
        <p:spPr>
          <a:xfrm>
            <a:off x="6608926" y="1837164"/>
            <a:ext cx="4806466" cy="2379236"/>
          </a:xfrm>
          <a:prstGeom prst="rect">
            <a:avLst/>
          </a:prstGeom>
          <a:noFill/>
          <a:ln>
            <a:noFill/>
          </a:ln>
        </p:spPr>
      </p:pic>
      <p:pic>
        <p:nvPicPr>
          <p:cNvPr id="190" name="Google Shape;190;p9"/>
          <p:cNvPicPr preferRelativeResize="0"/>
          <p:nvPr/>
        </p:nvPicPr>
        <p:blipFill rotWithShape="1">
          <a:blip r:embed="rId4">
            <a:alphaModFix/>
          </a:blip>
          <a:srcRect b="0" l="0" r="0" t="0"/>
          <a:stretch/>
        </p:blipFill>
        <p:spPr>
          <a:xfrm>
            <a:off x="7556500" y="4517986"/>
            <a:ext cx="2438400" cy="1658113"/>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